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81958" y="693684"/>
            <a:ext cx="9869213" cy="1813033"/>
          </a:xfr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es-MX" dirty="0" smtClean="0"/>
              <a:t>ACUERDO SALARIAL de COMERCIO DICIEMBRE 2025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7629" y="2695903"/>
            <a:ext cx="9596984" cy="3657600"/>
          </a:xfrm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444444"/>
                </a:solidFill>
                <a:latin typeface="Lato"/>
              </a:rPr>
              <a:t>cuerdo Empleados de Comercio Diciembre 2025</a:t>
            </a:r>
            <a:endParaRPr lang="es-MX" dirty="0">
              <a:solidFill>
                <a:srgbClr val="444444"/>
              </a:solidFill>
              <a:latin typeface="Lato"/>
            </a:endParaRPr>
          </a:p>
          <a:p>
            <a:r>
              <a:rPr lang="es-MX" dirty="0">
                <a:solidFill>
                  <a:srgbClr val="FFFFFF"/>
                </a:solidFill>
                <a:latin typeface="inherit"/>
              </a:rPr>
              <a:t>Asesoría laboral</a:t>
            </a:r>
            <a:endParaRPr lang="es-MX" dirty="0">
              <a:solidFill>
                <a:srgbClr val="FFFFFF"/>
              </a:solidFill>
              <a:latin typeface="Roboto"/>
            </a:endParaRPr>
          </a:p>
          <a:p>
            <a:r>
              <a:rPr lang="es-MX" dirty="0">
                <a:solidFill>
                  <a:srgbClr val="444444"/>
                </a:solidFill>
                <a:latin typeface="Lato"/>
              </a:rPr>
              <a:t>Vigencia del acuerdo: Rige del 1 de diciembre de 2025 al 31 de marzo de 2026.</a:t>
            </a:r>
          </a:p>
          <a:p>
            <a:r>
              <a:rPr lang="es-MX" b="1" dirty="0">
                <a:solidFill>
                  <a:srgbClr val="444444"/>
                </a:solidFill>
                <a:latin typeface="Lato"/>
              </a:rPr>
              <a:t>Suma fija no remunerativa – $60.000 (Recomposición No Remunerativa 2025)</a:t>
            </a:r>
            <a:r>
              <a:rPr lang="es-MX" dirty="0">
                <a:solidFill>
                  <a:srgbClr val="444444"/>
                </a:solidFill>
                <a:latin typeface="Lato"/>
              </a:rPr>
              <a:t/>
            </a:r>
            <a:br>
              <a:rPr lang="es-MX" dirty="0">
                <a:solidFill>
                  <a:srgbClr val="444444"/>
                </a:solidFill>
                <a:latin typeface="Lato"/>
              </a:rPr>
            </a:br>
            <a:r>
              <a:rPr lang="es-MX" dirty="0">
                <a:solidFill>
                  <a:srgbClr val="444444"/>
                </a:solidFill>
                <a:latin typeface="Lato"/>
              </a:rPr>
              <a:t>– </a:t>
            </a:r>
            <a:r>
              <a:rPr lang="es-MX" b="1" dirty="0">
                <a:solidFill>
                  <a:srgbClr val="444444"/>
                </a:solidFill>
                <a:latin typeface="Lato"/>
              </a:rPr>
              <a:t>Diciembre 2025:</a:t>
            </a:r>
            <a:r>
              <a:rPr lang="es-MX" dirty="0">
                <a:solidFill>
                  <a:srgbClr val="444444"/>
                </a:solidFill>
                <a:latin typeface="Lato"/>
              </a:rPr>
              <a:t> $60.000, se paga en diciembre y se extingue con el pago.</a:t>
            </a:r>
            <a:br>
              <a:rPr lang="es-MX" dirty="0">
                <a:solidFill>
                  <a:srgbClr val="444444"/>
                </a:solidFill>
                <a:latin typeface="Lato"/>
              </a:rPr>
            </a:br>
            <a:r>
              <a:rPr lang="es-MX" dirty="0">
                <a:solidFill>
                  <a:srgbClr val="444444"/>
                </a:solidFill>
                <a:latin typeface="Lato"/>
              </a:rPr>
              <a:t>– </a:t>
            </a:r>
            <a:r>
              <a:rPr lang="es-MX" b="1" dirty="0">
                <a:solidFill>
                  <a:srgbClr val="444444"/>
                </a:solidFill>
                <a:latin typeface="Lato"/>
              </a:rPr>
              <a:t>Enero 2026:</a:t>
            </a:r>
            <a:r>
              <a:rPr lang="es-MX" dirty="0">
                <a:solidFill>
                  <a:srgbClr val="444444"/>
                </a:solidFill>
                <a:latin typeface="Lato"/>
              </a:rPr>
              <a:t> $60.000, pagaderos del 1 al 10/1 y se extingue con el pago.</a:t>
            </a:r>
            <a:br>
              <a:rPr lang="es-MX" dirty="0">
                <a:solidFill>
                  <a:srgbClr val="444444"/>
                </a:solidFill>
                <a:latin typeface="Lato"/>
              </a:rPr>
            </a:br>
            <a:r>
              <a:rPr lang="es-MX" dirty="0">
                <a:solidFill>
                  <a:srgbClr val="444444"/>
                </a:solidFill>
                <a:latin typeface="Lato"/>
              </a:rPr>
              <a:t>– </a:t>
            </a:r>
            <a:r>
              <a:rPr lang="es-MX" b="1" dirty="0">
                <a:solidFill>
                  <a:srgbClr val="444444"/>
                </a:solidFill>
                <a:latin typeface="Lato"/>
              </a:rPr>
              <a:t>Febrero 2026:</a:t>
            </a:r>
            <a:r>
              <a:rPr lang="es-MX" dirty="0">
                <a:solidFill>
                  <a:srgbClr val="444444"/>
                </a:solidFill>
                <a:latin typeface="Lato"/>
              </a:rPr>
              <a:t> $60.000, pagaderos del 1 al 10/2 y se extingue con el pago.</a:t>
            </a:r>
            <a:br>
              <a:rPr lang="es-MX" dirty="0">
                <a:solidFill>
                  <a:srgbClr val="444444"/>
                </a:solidFill>
                <a:latin typeface="Lato"/>
              </a:rPr>
            </a:br>
            <a:r>
              <a:rPr lang="es-MX" dirty="0">
                <a:solidFill>
                  <a:srgbClr val="444444"/>
                </a:solidFill>
                <a:latin typeface="Lato"/>
              </a:rPr>
              <a:t>– </a:t>
            </a:r>
            <a:r>
              <a:rPr lang="es-MX" b="1" dirty="0">
                <a:solidFill>
                  <a:srgbClr val="444444"/>
                </a:solidFill>
                <a:latin typeface="Lato"/>
              </a:rPr>
              <a:t>Marzo 2026:</a:t>
            </a:r>
            <a:r>
              <a:rPr lang="es-MX" dirty="0">
                <a:solidFill>
                  <a:srgbClr val="444444"/>
                </a:solidFill>
                <a:latin typeface="Lato"/>
              </a:rPr>
              <a:t> $60.000, pagaderos del 1 al 10/3. Se incorpora al básico en abril 2026.</a:t>
            </a:r>
            <a:br>
              <a:rPr lang="es-MX" dirty="0">
                <a:solidFill>
                  <a:srgbClr val="444444"/>
                </a:solidFill>
                <a:latin typeface="Lato"/>
              </a:rPr>
            </a:br>
            <a:r>
              <a:rPr lang="es-MX" dirty="0">
                <a:solidFill>
                  <a:srgbClr val="444444"/>
                </a:solidFill>
                <a:latin typeface="Lato"/>
              </a:rPr>
              <a:t>– Debe liquidarse como “Recomposición No Remunerativa – Acuerdo 2025”.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4723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8346" y="624110"/>
            <a:ext cx="9695792" cy="1502112"/>
          </a:xfrm>
          <a:ln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es-MX" sz="2800" b="1" dirty="0"/>
              <a:t>Asignación remunerativa del 1% (AC. junio 2025)</a:t>
            </a:r>
            <a:r>
              <a:rPr lang="es-MX" sz="2800" dirty="0"/>
              <a:t/>
            </a:r>
            <a:br>
              <a:rPr lang="es-MX" sz="2800" dirty="0"/>
            </a:br>
            <a:r>
              <a:rPr lang="es-MX" sz="2800" dirty="0"/>
              <a:t>– Se mantiene el 1% mensual de julio a diciembre 2025 aplicable sobre escala básica 6/2025.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128346" y="2459420"/>
            <a:ext cx="4774730" cy="3451801"/>
          </a:xfr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es-MX" b="1" dirty="0"/>
              <a:t>Suma fija no remunerativa previa – $40.000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– $40.000 diciembre 2025 (deja sin efecto incorporación al básico en enero 2026)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– $40.000 de enero a marzo 2026. Se incorpora al básico en abril 2026.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– Debe liquidarse como “Incremento No Remunerativo – Acuerdo Diciembre 2025”.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190747" y="2459420"/>
            <a:ext cx="4459970" cy="3444424"/>
          </a:xfr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es-MX" b="1" dirty="0"/>
              <a:t>Tratamiento para cálculos laborales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Los importes no remunerativos se computan para: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– </a:t>
            </a:r>
            <a:r>
              <a:rPr lang="es-MX" dirty="0" err="1"/>
              <a:t>Presentismo</a:t>
            </a:r>
            <a:r>
              <a:rPr lang="es-MX" dirty="0"/>
              <a:t>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– Antigüedad.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– SAC.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– Indemnizaciones por extinción sin causa.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– Horas extras.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– Vacaciones.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52649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3034" y="567560"/>
            <a:ext cx="9691579" cy="2743200"/>
          </a:xfrm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s-MX" sz="2800" b="1" dirty="0"/>
              <a:t>Naturaleza y </a:t>
            </a:r>
            <a:r>
              <a:rPr lang="es-MX" sz="2800" b="1" dirty="0" smtClean="0"/>
              <a:t>aportes:</a:t>
            </a:r>
            <a:r>
              <a:rPr lang="es-MX" sz="2800" dirty="0"/>
              <a:t/>
            </a:r>
            <a:br>
              <a:rPr lang="es-MX" sz="2800" dirty="0"/>
            </a:br>
            <a:r>
              <a:rPr lang="es-MX" sz="2800" dirty="0"/>
              <a:t>– Las sumas no remunerativas generan aportes y contribuciones a OSECAC, al sindicato y a FAECYS.</a:t>
            </a:r>
            <a:r>
              <a:rPr lang="es-MX" sz="2800" dirty="0"/>
              <a:t/>
            </a:r>
            <a:br>
              <a:rPr lang="es-MX" sz="2800" dirty="0"/>
            </a:br>
            <a:r>
              <a:rPr lang="es-MX" sz="2800" dirty="0"/>
              <a:t>– </a:t>
            </a:r>
            <a:r>
              <a:rPr lang="es-MX" sz="2800" b="1" dirty="0"/>
              <a:t>OSECAC</a:t>
            </a:r>
            <a:r>
              <a:rPr lang="es-MX" sz="2800" dirty="0"/>
              <a:t>: contribución desde julio 2025 $8.500 + aporte $100</a:t>
            </a:r>
            <a:endParaRPr lang="es-MX" sz="28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970691" y="3673366"/>
            <a:ext cx="9333186" cy="2853557"/>
          </a:xfr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es-MX" b="1" dirty="0"/>
              <a:t>Absorciones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Solo podrán absorberse los importes otorgados desde abril 2025 por empleadores “a cuenta de futuros incrementos”, y solo hasta su concurrencia.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No pueden compensarse con bonificaciones, gratificaciones, premios o sumas de carácter sectorial no vinculadas al presente acuerdo.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Cualquier mecanismo de absorción debe ser luego instrumentado colectivamente.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68098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</TotalTime>
  <Words>73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Century Gothic</vt:lpstr>
      <vt:lpstr>inherit</vt:lpstr>
      <vt:lpstr>Lato</vt:lpstr>
      <vt:lpstr>Roboto</vt:lpstr>
      <vt:lpstr>Wingdings 3</vt:lpstr>
      <vt:lpstr>Espiral</vt:lpstr>
      <vt:lpstr>ACUERDO SALARIAL de COMERCIO DICIEMBRE 2025</vt:lpstr>
      <vt:lpstr>Asignación remunerativa del 1% (AC. junio 2025) – Se mantiene el 1% mensual de julio a diciembre 2025 aplicable sobre escala básica 6/2025.</vt:lpstr>
      <vt:lpstr>Naturaleza y aportes: – Las sumas no remunerativas generan aportes y contribuciones a OSECAC, al sindicato y a FAECYS. – OSECAC: contribución desde julio 2025 $8.500 + aporte $100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ACUERDO SALARIAL de COMERCIO DICIEMBRE 2025</dc:title>
  <dc:creator>10</dc:creator>
  <cp:lastModifiedBy>10</cp:lastModifiedBy>
  <cp:revision>2</cp:revision>
  <dcterms:created xsi:type="dcterms:W3CDTF">2025-12-18T17:50:33Z</dcterms:created>
  <dcterms:modified xsi:type="dcterms:W3CDTF">2025-12-18T18:03:57Z</dcterms:modified>
</cp:coreProperties>
</file>